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Layouts/slideLayout13.xml" ContentType="application/vnd.openxmlformats-officedocument.presentationml.slideLayout+xml"/>
  <Default Extension="bin" ContentType="application/vnd.openxmlformats-officedocument.presentationml.printerSettings"/>
  <Override PartName="/ppt/slideLayouts/slideLayout15.xml" ContentType="application/vnd.openxmlformats-officedocument.presentationml.slideLayout+xml"/>
  <Default Extension="png" ContentType="image/png"/>
  <Override PartName="/ppt/slides/slide9.xml" ContentType="application/vnd.openxmlformats-officedocument.presentationml.slide+xml"/>
  <Override PartName="/docProps/core.xml" ContentType="application/vnd.openxmlformats-package.core-properties+xml"/>
  <Default Extension="rels" ContentType="application/vnd.openxmlformats-package.relationships+xml"/>
  <Override PartName="/ppt/slideLayouts/slideLayout19.xml" ContentType="application/vnd.openxmlformats-officedocument.presentationml.slideLayout+xml"/>
  <Override PartName="/ppt/slides/slide13.xml" ContentType="application/vnd.openxmlformats-officedocument.presentationml.slide+xml"/>
  <Override PartName="/ppt/slideLayouts/slideLayout18.xml" ContentType="application/vnd.openxmlformats-officedocument.presentationml.slideLayout+xml"/>
  <Override PartName="/ppt/slides/slide6.xml" ContentType="application/vnd.openxmlformats-officedocument.presentationml.slide+xml"/>
  <Override PartName="/ppt/slideLayouts/slideLayout12.xml" ContentType="application/vnd.openxmlformats-officedocument.presentationml.slideLayout+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75" r:id="rId1"/>
  </p:sld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presProps" Target="presProps.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printerSettings" Target="printerSettings/printerSettings1.bin"/><Relationship Id="rId12" Type="http://schemas.openxmlformats.org/officeDocument/2006/relationships/slide" Target="slides/slide11.xml"/><Relationship Id="rId17" Type="http://schemas.openxmlformats.org/officeDocument/2006/relationships/viewProps" Target="viewProps.xml"/><Relationship Id="rId19" Type="http://schemas.openxmlformats.org/officeDocument/2006/relationships/tableStyles" Target="tableStyles.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9BE7AE71-50DD-1046-BE77-B5CAA8CE3444}" type="datetimeFigureOut">
              <a:rPr lang="en-US" smtClean="0"/>
              <a:pPr/>
              <a:t>1/5/12</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A52B9065-1292-0A4A-A772-6BF5C5FD4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BE7AE71-50DD-1046-BE77-B5CAA8CE3444}" type="datetimeFigureOut">
              <a:rPr lang="en-US" smtClean="0"/>
              <a:pPr/>
              <a:t>1/5/12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E7AE71-50DD-1046-BE77-B5CAA8CE3444}" type="datetimeFigureOut">
              <a:rPr lang="en-US" smtClean="0"/>
              <a:pPr/>
              <a:t>1/5/12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BE7AE71-50DD-1046-BE77-B5CAA8CE3444}" type="datetimeFigureOut">
              <a:rPr lang="en-US" smtClean="0"/>
              <a:pPr/>
              <a:t>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BE7AE71-50DD-1046-BE77-B5CAA8CE3444}" type="datetimeFigureOut">
              <a:rPr lang="en-US" smtClean="0"/>
              <a:pPr/>
              <a:t>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BE7AE71-50DD-1046-BE77-B5CAA8CE3444}" type="datetimeFigureOut">
              <a:rPr lang="en-US" smtClean="0"/>
              <a:pPr/>
              <a:t>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9BE7AE71-50DD-1046-BE77-B5CAA8CE3444}" type="datetimeFigureOut">
              <a:rPr lang="en-US" smtClean="0"/>
              <a:pPr/>
              <a:t>1/5/12</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A52B9065-1292-0A4A-A772-6BF5C5FD4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9BE7AE71-50DD-1046-BE77-B5CAA8CE3444}" type="datetimeFigureOut">
              <a:rPr lang="en-US" smtClean="0"/>
              <a:pPr/>
              <a:t>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9065-1292-0A4A-A772-6BF5C5FD4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E7AE71-50DD-1046-BE77-B5CAA8CE3444}" type="datetimeFigureOut">
              <a:rPr lang="en-US" smtClean="0"/>
              <a:pPr/>
              <a:t>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9065-1292-0A4A-A772-6BF5C5FD4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9BE7AE71-50DD-1046-BE77-B5CAA8CE3444}" type="datetimeFigureOut">
              <a:rPr lang="en-US" smtClean="0"/>
              <a:pPr/>
              <a:t>1/5/12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2B9065-1292-0A4A-A772-6BF5C5FD434C}"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9BE7AE71-50DD-1046-BE77-B5CAA8CE3444}" type="datetimeFigureOut">
              <a:rPr lang="en-US" smtClean="0"/>
              <a:pPr/>
              <a:t>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9065-1292-0A4A-A772-6BF5C5FD434C}"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20" Type="http://schemas.openxmlformats.org/officeDocument/2006/relationships/slideLayout" Target="../slideLayouts/slideLayout20.xml"/><Relationship Id="rId4" Type="http://schemas.openxmlformats.org/officeDocument/2006/relationships/slideLayout" Target="../slideLayouts/slideLayout4.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24" Type="http://schemas.openxmlformats.org/officeDocument/2006/relationships/image" Target="../media/image8.png"/><Relationship Id="rId6" Type="http://schemas.openxmlformats.org/officeDocument/2006/relationships/slideLayout" Target="../slideLayouts/slideLayout6.xml"/><Relationship Id="rId16" Type="http://schemas.openxmlformats.org/officeDocument/2006/relationships/slideLayout" Target="../slideLayouts/slideLayout1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19" Type="http://schemas.openxmlformats.org/officeDocument/2006/relationships/slideLayout" Target="../slideLayouts/slideLayout19.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9BE7AE71-50DD-1046-BE77-B5CAA8CE3444}" type="datetimeFigureOut">
              <a:rPr lang="en-US" smtClean="0"/>
              <a:pPr/>
              <a:t>1/5/12</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A52B9065-1292-0A4A-A772-6BF5C5FD43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3"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062553"/>
            <a:ext cx="6477000" cy="816351"/>
          </a:xfrm>
        </p:spPr>
        <p:txBody>
          <a:bodyPr/>
          <a:lstStyle/>
          <a:p>
            <a:r>
              <a:rPr lang="en-US" dirty="0" smtClean="0"/>
              <a:t>Call to Order</a:t>
            </a:r>
            <a:endParaRPr lang="en-US" dirty="0"/>
          </a:p>
        </p:txBody>
      </p:sp>
      <p:sp>
        <p:nvSpPr>
          <p:cNvPr id="3" name="Subtitle 2"/>
          <p:cNvSpPr>
            <a:spLocks noGrp="1"/>
          </p:cNvSpPr>
          <p:nvPr>
            <p:ph type="subTitle" idx="1"/>
          </p:nvPr>
        </p:nvSpPr>
        <p:spPr/>
        <p:txBody>
          <a:bodyPr/>
          <a:lstStyle/>
          <a:p>
            <a:r>
              <a:rPr lang="en-US" dirty="0" smtClean="0"/>
              <a:t>Monday, March 22</a:t>
            </a:r>
            <a:r>
              <a:rPr lang="en-US" baseline="30000" dirty="0" smtClean="0"/>
              <a:t>nd</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2139" y="157475"/>
            <a:ext cx="4495800" cy="6477000"/>
          </a:xfrm>
          <a:prstGeom prst="rect">
            <a:avLst/>
          </a:prstGeom>
        </p:spPr>
      </p:pic>
      <p:pic>
        <p:nvPicPr>
          <p:cNvPr id="5" name="Picture 4"/>
          <p:cNvPicPr>
            <a:picLocks noChangeAspect="1"/>
          </p:cNvPicPr>
          <p:nvPr/>
        </p:nvPicPr>
        <p:blipFill>
          <a:blip r:embed="rId3"/>
          <a:stretch>
            <a:fillRect/>
          </a:stretch>
        </p:blipFill>
        <p:spPr>
          <a:xfrm>
            <a:off x="4821411" y="237683"/>
            <a:ext cx="4202272" cy="6248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Verdict: Guilty</a:t>
            </a:r>
            <a:endParaRPr lang="en-US" dirty="0"/>
          </a:p>
        </p:txBody>
      </p:sp>
      <p:sp>
        <p:nvSpPr>
          <p:cNvPr id="3" name="Content Placeholder 2"/>
          <p:cNvSpPr>
            <a:spLocks noGrp="1"/>
          </p:cNvSpPr>
          <p:nvPr>
            <p:ph idx="1"/>
          </p:nvPr>
        </p:nvSpPr>
        <p:spPr>
          <a:xfrm>
            <a:off x="4445000" y="1371600"/>
            <a:ext cx="4699000" cy="5486400"/>
          </a:xfrm>
        </p:spPr>
        <p:txBody>
          <a:bodyPr>
            <a:normAutofit fontScale="92500" lnSpcReduction="10000"/>
          </a:bodyPr>
          <a:lstStyle/>
          <a:p>
            <a:r>
              <a:rPr lang="en-US" dirty="0" smtClean="0"/>
              <a:t>Sacco and Vanzetti were found guilty of murder and robbery and executed on August 23, 1927.</a:t>
            </a:r>
          </a:p>
          <a:p>
            <a:r>
              <a:rPr lang="en-US" dirty="0" smtClean="0"/>
              <a:t>Thousands protested the verdict, which led to the creation of the American Civil Liberties Union.</a:t>
            </a:r>
          </a:p>
          <a:p>
            <a:r>
              <a:rPr lang="en-US" dirty="0" smtClean="0"/>
              <a:t>Massachusetts governor </a:t>
            </a:r>
            <a:r>
              <a:rPr lang="en-US" dirty="0" err="1" smtClean="0"/>
              <a:t>Alvan</a:t>
            </a:r>
            <a:r>
              <a:rPr lang="en-US" dirty="0" smtClean="0"/>
              <a:t> T. Fuller refused to overturn the verdict, and the men were executed by electric chair.</a:t>
            </a:r>
          </a:p>
          <a:p>
            <a:r>
              <a:rPr lang="en-US" dirty="0" smtClean="0"/>
              <a:t>In 1977, Governor Michael Dukakis of Massachusetts issued a proclamation stating that the men had been unjustly treated.</a:t>
            </a:r>
            <a:endParaRPr lang="en-US" dirty="0"/>
          </a:p>
        </p:txBody>
      </p:sp>
      <p:pic>
        <p:nvPicPr>
          <p:cNvPr id="4" name="Picture 3"/>
          <p:cNvPicPr>
            <a:picLocks noChangeAspect="1"/>
          </p:cNvPicPr>
          <p:nvPr/>
        </p:nvPicPr>
        <p:blipFill>
          <a:blip r:embed="rId2"/>
          <a:stretch>
            <a:fillRect/>
          </a:stretch>
        </p:blipFill>
        <p:spPr>
          <a:xfrm>
            <a:off x="0" y="1371601"/>
            <a:ext cx="4445000" cy="371491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 Questions</a:t>
            </a:r>
            <a:endParaRPr lang="en-US" dirty="0"/>
          </a:p>
        </p:txBody>
      </p:sp>
      <p:sp>
        <p:nvSpPr>
          <p:cNvPr id="3" name="Content Placeholder 2"/>
          <p:cNvSpPr>
            <a:spLocks noGrp="1"/>
          </p:cNvSpPr>
          <p:nvPr>
            <p:ph idx="1"/>
          </p:nvPr>
        </p:nvSpPr>
        <p:spPr/>
        <p:txBody>
          <a:bodyPr/>
          <a:lstStyle/>
          <a:p>
            <a:r>
              <a:rPr lang="en-US" dirty="0" smtClean="0"/>
              <a:t>How did the red scare impact Sacco and Vanzetti’s case?</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a:t>
            </a:r>
            <a:endParaRPr lang="en-US" dirty="0"/>
          </a:p>
        </p:txBody>
      </p:sp>
      <p:sp>
        <p:nvSpPr>
          <p:cNvPr id="3" name="Content Placeholder 2"/>
          <p:cNvSpPr>
            <a:spLocks noGrp="1"/>
          </p:cNvSpPr>
          <p:nvPr>
            <p:ph idx="1"/>
          </p:nvPr>
        </p:nvSpPr>
        <p:spPr/>
        <p:txBody>
          <a:bodyPr/>
          <a:lstStyle/>
          <a:p>
            <a:r>
              <a:rPr lang="en-US" dirty="0" smtClean="0"/>
              <a:t>Create an </a:t>
            </a:r>
            <a:r>
              <a:rPr lang="en-US" u="sng" dirty="0" smtClean="0"/>
              <a:t>Epitaph</a:t>
            </a:r>
            <a:r>
              <a:rPr lang="en-US" dirty="0" smtClean="0"/>
              <a:t> for Sacco and Vanzetti that summarizes the impact of their deaths.  Explain why and how they died, as well as the impact that the red scare had on the case they were involved in.</a:t>
            </a:r>
            <a:endParaRPr lang="en-US" dirty="0"/>
          </a:p>
        </p:txBody>
      </p:sp>
      <p:pic>
        <p:nvPicPr>
          <p:cNvPr id="4" name="Picture 3"/>
          <p:cNvPicPr>
            <a:picLocks noChangeAspect="1"/>
          </p:cNvPicPr>
          <p:nvPr/>
        </p:nvPicPr>
        <p:blipFill>
          <a:blip r:embed="rId2"/>
          <a:stretch>
            <a:fillRect/>
          </a:stretch>
        </p:blipFill>
        <p:spPr>
          <a:xfrm>
            <a:off x="3058258" y="3548276"/>
            <a:ext cx="3423547" cy="285295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to Order</a:t>
            </a:r>
            <a:endParaRPr lang="en-US" dirty="0"/>
          </a:p>
        </p:txBody>
      </p:sp>
      <p:sp>
        <p:nvSpPr>
          <p:cNvPr id="3" name="Content Placeholder 2"/>
          <p:cNvSpPr>
            <a:spLocks noGrp="1"/>
          </p:cNvSpPr>
          <p:nvPr>
            <p:ph idx="1"/>
          </p:nvPr>
        </p:nvSpPr>
        <p:spPr/>
        <p:txBody>
          <a:bodyPr/>
          <a:lstStyle/>
          <a:p>
            <a:pPr lvl="0"/>
            <a:r>
              <a:rPr lang="en-US" dirty="0" smtClean="0"/>
              <a:t>In a court case, what should a jury use in order to decide if someone is innocent or guilty? </a:t>
            </a:r>
            <a:r>
              <a:rPr lang="en-US" dirty="0" smtClean="0"/>
              <a:t> (Not just evidence!  Think of different kinds of evidence as well as what type of thinking they should use.)  Explain</a:t>
            </a:r>
            <a:r>
              <a:rPr lang="en-US" dirty="0" smtClean="0"/>
              <a:t>.</a:t>
            </a:r>
          </a:p>
          <a:p>
            <a:endParaRPr lang="en-US" dirty="0"/>
          </a:p>
        </p:txBody>
      </p:sp>
      <p:pic>
        <p:nvPicPr>
          <p:cNvPr id="4" name="Picture 3"/>
          <p:cNvPicPr>
            <a:picLocks noChangeAspect="1"/>
          </p:cNvPicPr>
          <p:nvPr/>
        </p:nvPicPr>
        <p:blipFill>
          <a:blip r:embed="rId2"/>
          <a:stretch>
            <a:fillRect/>
          </a:stretch>
        </p:blipFill>
        <p:spPr>
          <a:xfrm>
            <a:off x="2318253" y="3467429"/>
            <a:ext cx="5262604" cy="315756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 Sacco and </a:t>
            </a:r>
            <a:br>
              <a:rPr lang="en-US" dirty="0" smtClean="0"/>
            </a:br>
            <a:r>
              <a:rPr lang="en-US" dirty="0" smtClean="0"/>
              <a:t>Vanzetti Case</a:t>
            </a:r>
            <a:endParaRPr lang="en-US" dirty="0"/>
          </a:p>
        </p:txBody>
      </p:sp>
      <p:sp>
        <p:nvSpPr>
          <p:cNvPr id="3" name="Content Placeholder 2"/>
          <p:cNvSpPr>
            <a:spLocks noGrp="1"/>
          </p:cNvSpPr>
          <p:nvPr>
            <p:ph idx="1"/>
          </p:nvPr>
        </p:nvSpPr>
        <p:spPr>
          <a:xfrm>
            <a:off x="1" y="1735138"/>
            <a:ext cx="3873500" cy="5122862"/>
          </a:xfrm>
        </p:spPr>
        <p:txBody>
          <a:bodyPr>
            <a:normAutofit/>
          </a:bodyPr>
          <a:lstStyle/>
          <a:p>
            <a:r>
              <a:rPr lang="en-US" dirty="0" smtClean="0"/>
              <a:t>This took place during 1920-1927 in Massachusetts</a:t>
            </a:r>
          </a:p>
          <a:p>
            <a:r>
              <a:rPr lang="en-US" dirty="0" smtClean="0"/>
              <a:t>The two were arrested and put on trial for a murder and robbery of a shoe factory guard and paymaster.</a:t>
            </a:r>
          </a:p>
          <a:p>
            <a:r>
              <a:rPr lang="en-US" dirty="0" smtClean="0"/>
              <a:t>The evidence in the case was shaky to begin with… </a:t>
            </a:r>
          </a:p>
        </p:txBody>
      </p:sp>
      <p:pic>
        <p:nvPicPr>
          <p:cNvPr id="4" name="Picture 3"/>
          <p:cNvPicPr>
            <a:picLocks noChangeAspect="1"/>
          </p:cNvPicPr>
          <p:nvPr/>
        </p:nvPicPr>
        <p:blipFill>
          <a:blip r:embed="rId2"/>
          <a:stretch>
            <a:fillRect/>
          </a:stretch>
        </p:blipFill>
        <p:spPr>
          <a:xfrm>
            <a:off x="3873501" y="2091354"/>
            <a:ext cx="5169230" cy="43247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of Sacco and Vanzetti</a:t>
            </a:r>
            <a:endParaRPr lang="en-US" dirty="0"/>
          </a:p>
        </p:txBody>
      </p:sp>
      <p:sp>
        <p:nvSpPr>
          <p:cNvPr id="4" name="Content Placeholder 2"/>
          <p:cNvSpPr>
            <a:spLocks noGrp="1"/>
          </p:cNvSpPr>
          <p:nvPr>
            <p:ph idx="1"/>
          </p:nvPr>
        </p:nvSpPr>
        <p:spPr>
          <a:xfrm>
            <a:off x="3788833" y="1735138"/>
            <a:ext cx="5355167" cy="5122862"/>
          </a:xfrm>
        </p:spPr>
        <p:txBody>
          <a:bodyPr>
            <a:normAutofit/>
          </a:bodyPr>
          <a:lstStyle/>
          <a:p>
            <a:r>
              <a:rPr lang="en-US" dirty="0" smtClean="0"/>
              <a:t>Sacco and Vanzetti were Italian immigrants who were accused of murder and robbery in Braintree on April 15</a:t>
            </a:r>
            <a:r>
              <a:rPr lang="en-US" baseline="30000" dirty="0" smtClean="0"/>
              <a:t>th</a:t>
            </a:r>
            <a:r>
              <a:rPr lang="en-US" dirty="0" smtClean="0"/>
              <a:t> 1920.</a:t>
            </a:r>
          </a:p>
          <a:p>
            <a:r>
              <a:rPr lang="en-US" dirty="0" smtClean="0"/>
              <a:t>During the trial, it came out that politically, they did not believe in government; they were anarchists.</a:t>
            </a:r>
          </a:p>
          <a:p>
            <a:r>
              <a:rPr lang="en-US" dirty="0" smtClean="0"/>
              <a:t>The two men were thought not to get a fair trial because they were immigrants who couldn’t speak very much English…</a:t>
            </a:r>
            <a:endParaRPr lang="en-US" dirty="0"/>
          </a:p>
        </p:txBody>
      </p:sp>
      <p:pic>
        <p:nvPicPr>
          <p:cNvPr id="5" name="Picture 4"/>
          <p:cNvPicPr>
            <a:picLocks noChangeAspect="1"/>
          </p:cNvPicPr>
          <p:nvPr/>
        </p:nvPicPr>
        <p:blipFill>
          <a:blip r:embed="rId2"/>
          <a:stretch>
            <a:fillRect/>
          </a:stretch>
        </p:blipFill>
        <p:spPr>
          <a:xfrm rot="20108754">
            <a:off x="397025" y="1937564"/>
            <a:ext cx="3268076" cy="260935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in the United States: 1920s</a:t>
            </a:r>
            <a:endParaRPr lang="en-US" dirty="0"/>
          </a:p>
        </p:txBody>
      </p:sp>
      <p:sp>
        <p:nvSpPr>
          <p:cNvPr id="3" name="Content Placeholder 2"/>
          <p:cNvSpPr>
            <a:spLocks noGrp="1"/>
          </p:cNvSpPr>
          <p:nvPr>
            <p:ph idx="1"/>
          </p:nvPr>
        </p:nvSpPr>
        <p:spPr>
          <a:xfrm>
            <a:off x="-1" y="1735138"/>
            <a:ext cx="4466167" cy="5122862"/>
          </a:xfrm>
        </p:spPr>
        <p:txBody>
          <a:bodyPr>
            <a:normAutofit/>
          </a:bodyPr>
          <a:lstStyle/>
          <a:p>
            <a:r>
              <a:rPr lang="en-US" dirty="0" smtClean="0"/>
              <a:t>After World War I, many Americans became distrusting of immigrants and fearful of communism</a:t>
            </a:r>
          </a:p>
          <a:p>
            <a:r>
              <a:rPr lang="en-US" dirty="0" smtClean="0"/>
              <a:t>This was because a Communist revolution took place in Russia, and many feared that the US alliance with Russia would lead to a communist revolt in America as well.</a:t>
            </a:r>
          </a:p>
          <a:p>
            <a:r>
              <a:rPr lang="en-US" dirty="0" smtClean="0"/>
              <a:t>Many people associated immigrants with communism.</a:t>
            </a:r>
          </a:p>
        </p:txBody>
      </p:sp>
      <p:pic>
        <p:nvPicPr>
          <p:cNvPr id="4" name="Picture 3"/>
          <p:cNvPicPr>
            <a:picLocks noChangeAspect="1"/>
          </p:cNvPicPr>
          <p:nvPr/>
        </p:nvPicPr>
        <p:blipFill>
          <a:blip r:embed="rId2"/>
          <a:stretch>
            <a:fillRect/>
          </a:stretch>
        </p:blipFill>
        <p:spPr>
          <a:xfrm>
            <a:off x="5058834" y="1735138"/>
            <a:ext cx="3661833" cy="366183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Red Scare</a:t>
            </a:r>
            <a:endParaRPr lang="en-US" dirty="0"/>
          </a:p>
        </p:txBody>
      </p:sp>
      <p:sp>
        <p:nvSpPr>
          <p:cNvPr id="3" name="Content Placeholder 2"/>
          <p:cNvSpPr>
            <a:spLocks noGrp="1"/>
          </p:cNvSpPr>
          <p:nvPr>
            <p:ph idx="1"/>
          </p:nvPr>
        </p:nvSpPr>
        <p:spPr>
          <a:xfrm>
            <a:off x="4148667" y="1371600"/>
            <a:ext cx="4995333" cy="5486400"/>
          </a:xfrm>
        </p:spPr>
        <p:txBody>
          <a:bodyPr>
            <a:normAutofit/>
          </a:bodyPr>
          <a:lstStyle/>
          <a:p>
            <a:r>
              <a:rPr lang="en-US" dirty="0" smtClean="0"/>
              <a:t>This deals with America’s fear of communists.  </a:t>
            </a:r>
          </a:p>
          <a:p>
            <a:r>
              <a:rPr lang="en-US" dirty="0" smtClean="0"/>
              <a:t>Began in 1919-1920 and there were increasing concerns about  Communists, also known as Reds. </a:t>
            </a:r>
          </a:p>
          <a:p>
            <a:r>
              <a:rPr lang="en-US" b="1" dirty="0" smtClean="0"/>
              <a:t>Communists</a:t>
            </a:r>
            <a:r>
              <a:rPr lang="en-US" dirty="0" smtClean="0"/>
              <a:t>- believe that there should be no such thing as private property; everyone should be equal, and there will be no private wealth.</a:t>
            </a:r>
          </a:p>
          <a:p>
            <a:r>
              <a:rPr lang="en-US" dirty="0" smtClean="0"/>
              <a:t>Officials were also concerned about </a:t>
            </a:r>
            <a:r>
              <a:rPr lang="en-US" b="1" dirty="0" smtClean="0"/>
              <a:t>anarchists</a:t>
            </a:r>
            <a:r>
              <a:rPr lang="en-US" dirty="0" smtClean="0"/>
              <a:t>- people who wanted to get rid of all forms of government.</a:t>
            </a:r>
            <a:endParaRPr lang="en-US" dirty="0"/>
          </a:p>
        </p:txBody>
      </p:sp>
      <p:pic>
        <p:nvPicPr>
          <p:cNvPr id="4" name="Picture 3"/>
          <p:cNvPicPr>
            <a:picLocks noChangeAspect="1"/>
          </p:cNvPicPr>
          <p:nvPr/>
        </p:nvPicPr>
        <p:blipFill>
          <a:blip r:embed="rId2"/>
          <a:stretch>
            <a:fillRect/>
          </a:stretch>
        </p:blipFill>
        <p:spPr>
          <a:xfrm>
            <a:off x="-1" y="1212849"/>
            <a:ext cx="3852333" cy="54431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Communism Explained:</a:t>
            </a:r>
            <a:endParaRPr lang="en-US" dirty="0"/>
          </a:p>
        </p:txBody>
      </p:sp>
      <p:sp>
        <p:nvSpPr>
          <p:cNvPr id="3" name="Content Placeholder 2"/>
          <p:cNvSpPr>
            <a:spLocks noGrp="1"/>
          </p:cNvSpPr>
          <p:nvPr>
            <p:ph idx="1"/>
          </p:nvPr>
        </p:nvSpPr>
        <p:spPr>
          <a:xfrm>
            <a:off x="0" y="1371600"/>
            <a:ext cx="4720167" cy="5486400"/>
          </a:xfrm>
        </p:spPr>
        <p:txBody>
          <a:bodyPr>
            <a:normAutofit fontScale="92500" lnSpcReduction="10000"/>
          </a:bodyPr>
          <a:lstStyle/>
          <a:p>
            <a:r>
              <a:rPr lang="en-US" dirty="0" smtClean="0"/>
              <a:t>Americans were fearful of communism because it threatened personal wealth.</a:t>
            </a:r>
          </a:p>
          <a:p>
            <a:r>
              <a:rPr lang="en-US" dirty="0" smtClean="0"/>
              <a:t>Under communism, all people, no matter rich or poor, upper or lower class, would be equal.</a:t>
            </a:r>
          </a:p>
          <a:p>
            <a:r>
              <a:rPr lang="en-US" dirty="0" smtClean="0"/>
              <a:t>The reason for this fear was because a Communist society had begun in Russia, and people in the United States, especially those who were poor, thought Communism was a good idea.</a:t>
            </a:r>
          </a:p>
          <a:p>
            <a:r>
              <a:rPr lang="en-US" dirty="0" smtClean="0"/>
              <a:t>Changes needed to be made in American society, and some believed that Communism was the way to go.</a:t>
            </a:r>
            <a:endParaRPr lang="en-US" dirty="0"/>
          </a:p>
        </p:txBody>
      </p:sp>
      <p:pic>
        <p:nvPicPr>
          <p:cNvPr id="4" name="Picture 3"/>
          <p:cNvPicPr>
            <a:picLocks noChangeAspect="1"/>
          </p:cNvPicPr>
          <p:nvPr/>
        </p:nvPicPr>
        <p:blipFill>
          <a:blip r:embed="rId2"/>
          <a:stretch>
            <a:fillRect/>
          </a:stretch>
        </p:blipFill>
        <p:spPr>
          <a:xfrm>
            <a:off x="5249333" y="2010832"/>
            <a:ext cx="3450167" cy="3450167"/>
          </a:xfrm>
          <a:prstGeom prst="rect">
            <a:avLst/>
          </a:prstGeom>
        </p:spPr>
      </p:pic>
      <p:sp>
        <p:nvSpPr>
          <p:cNvPr id="5" name="Multiply 4"/>
          <p:cNvSpPr/>
          <p:nvPr/>
        </p:nvSpPr>
        <p:spPr>
          <a:xfrm>
            <a:off x="5641446" y="2937933"/>
            <a:ext cx="2586567" cy="2523066"/>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9057"/>
            <a:ext cx="7313613" cy="868362"/>
          </a:xfrm>
        </p:spPr>
        <p:txBody>
          <a:bodyPr/>
          <a:lstStyle/>
          <a:p>
            <a:r>
              <a:rPr lang="en-US" dirty="0" smtClean="0"/>
              <a:t>Xenophobia</a:t>
            </a:r>
            <a:endParaRPr lang="en-US" dirty="0"/>
          </a:p>
        </p:txBody>
      </p:sp>
      <p:sp>
        <p:nvSpPr>
          <p:cNvPr id="3" name="Content Placeholder 2"/>
          <p:cNvSpPr>
            <a:spLocks noGrp="1"/>
          </p:cNvSpPr>
          <p:nvPr>
            <p:ph idx="1"/>
          </p:nvPr>
        </p:nvSpPr>
        <p:spPr>
          <a:xfrm>
            <a:off x="4275666" y="1371600"/>
            <a:ext cx="4868333" cy="5486400"/>
          </a:xfrm>
        </p:spPr>
        <p:txBody>
          <a:bodyPr>
            <a:normAutofit lnSpcReduction="10000"/>
          </a:bodyPr>
          <a:lstStyle/>
          <a:p>
            <a:r>
              <a:rPr lang="en-US" dirty="0" smtClean="0"/>
              <a:t>Many Americans associated communism with foreigners, and this led to </a:t>
            </a:r>
            <a:r>
              <a:rPr lang="en-US" b="1" dirty="0" smtClean="0"/>
              <a:t>xenophobia</a:t>
            </a:r>
            <a:r>
              <a:rPr lang="en-US" dirty="0" smtClean="0"/>
              <a:t>: the fear and hatred of foreigners.</a:t>
            </a:r>
          </a:p>
          <a:p>
            <a:r>
              <a:rPr lang="en-US" dirty="0" smtClean="0"/>
              <a:t>Americans began to round up “suspected” radicals– meaning communists and anarchists– and put them in jail without real evidence; this was most seen during the </a:t>
            </a:r>
            <a:r>
              <a:rPr lang="en-US" b="1" dirty="0" smtClean="0"/>
              <a:t>Palmer Raids</a:t>
            </a:r>
            <a:r>
              <a:rPr lang="en-US" dirty="0" smtClean="0"/>
              <a:t>.</a:t>
            </a:r>
          </a:p>
          <a:p>
            <a:r>
              <a:rPr lang="en-US" dirty="0" smtClean="0"/>
              <a:t>Xenophobia was also said to have greatly influenced the trial of Italian immigrants: Sacco &amp; Vanzetti.</a:t>
            </a:r>
            <a:endParaRPr lang="en-US" dirty="0"/>
          </a:p>
        </p:txBody>
      </p:sp>
      <p:pic>
        <p:nvPicPr>
          <p:cNvPr id="4" name="Picture 3"/>
          <p:cNvPicPr>
            <a:picLocks noChangeAspect="1"/>
          </p:cNvPicPr>
          <p:nvPr/>
        </p:nvPicPr>
        <p:blipFill>
          <a:blip r:embed="rId2"/>
          <a:stretch>
            <a:fillRect/>
          </a:stretch>
        </p:blipFill>
        <p:spPr>
          <a:xfrm>
            <a:off x="0" y="1371600"/>
            <a:ext cx="4275666" cy="321268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74892"/>
            <a:ext cx="7313613" cy="868362"/>
          </a:xfrm>
        </p:spPr>
        <p:txBody>
          <a:bodyPr/>
          <a:lstStyle/>
          <a:p>
            <a:r>
              <a:rPr lang="en-US" dirty="0" smtClean="0"/>
              <a:t>Treatment of Immigrants During the 1920s</a:t>
            </a:r>
            <a:endParaRPr lang="en-US" dirty="0"/>
          </a:p>
        </p:txBody>
      </p:sp>
      <p:sp>
        <p:nvSpPr>
          <p:cNvPr id="3" name="Content Placeholder 2"/>
          <p:cNvSpPr>
            <a:spLocks noGrp="1"/>
          </p:cNvSpPr>
          <p:nvPr>
            <p:ph idx="1"/>
          </p:nvPr>
        </p:nvSpPr>
        <p:spPr>
          <a:xfrm>
            <a:off x="0" y="1354666"/>
            <a:ext cx="4910667" cy="5503333"/>
          </a:xfrm>
        </p:spPr>
        <p:txBody>
          <a:bodyPr>
            <a:normAutofit lnSpcReduction="10000"/>
          </a:bodyPr>
          <a:lstStyle/>
          <a:p>
            <a:r>
              <a:rPr lang="en-US" dirty="0" smtClean="0"/>
              <a:t>Foreigners and radicals (communists and anarchists were targets of violence and oppression during the years following World War I.</a:t>
            </a:r>
          </a:p>
          <a:p>
            <a:r>
              <a:rPr lang="en-US" dirty="0" smtClean="0"/>
              <a:t>This was because America was still trying to recover from the war, and blamed these groups for many of their problems.</a:t>
            </a:r>
          </a:p>
          <a:p>
            <a:r>
              <a:rPr lang="en-US" dirty="0" smtClean="0"/>
              <a:t>Immigrants and others were often denied their Constitutional Rights, like right to a fair trial by jury.  This was the case with Sacco and Vanzetti…</a:t>
            </a:r>
            <a:endParaRPr lang="en-US" dirty="0"/>
          </a:p>
        </p:txBody>
      </p:sp>
      <p:pic>
        <p:nvPicPr>
          <p:cNvPr id="4" name="Picture 3"/>
          <p:cNvPicPr>
            <a:picLocks noChangeAspect="1"/>
          </p:cNvPicPr>
          <p:nvPr/>
        </p:nvPicPr>
        <p:blipFill>
          <a:blip r:embed="rId2"/>
          <a:stretch>
            <a:fillRect/>
          </a:stretch>
        </p:blipFill>
        <p:spPr>
          <a:xfrm>
            <a:off x="4868335" y="1965853"/>
            <a:ext cx="4402667" cy="3061229"/>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 Id="rId5" Type="http://schemas.openxmlformats.org/officeDocument/2006/relationships/image" Target="../media/image5.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134</TotalTime>
  <Words>683</Words>
  <Application>Microsoft Macintosh PowerPoint</Application>
  <PresentationFormat>On-screen Show (4:3)</PresentationFormat>
  <Paragraphs>43</Paragraphs>
  <Slides>13</Slides>
  <Notes>0</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Inkwell</vt:lpstr>
      <vt:lpstr>Call to Order</vt:lpstr>
      <vt:lpstr>Call to Order</vt:lpstr>
      <vt:lpstr>Re-Cap: Sacco and  Vanzetti Case</vt:lpstr>
      <vt:lpstr>Background of Sacco and Vanzetti</vt:lpstr>
      <vt:lpstr>Climate in the United States: 1920s</vt:lpstr>
      <vt:lpstr>The Red Scare</vt:lpstr>
      <vt:lpstr>Communism Explained:</vt:lpstr>
      <vt:lpstr>Xenophobia</vt:lpstr>
      <vt:lpstr>Treatment of Immigrants During the 1920s</vt:lpstr>
      <vt:lpstr>Slide 10</vt:lpstr>
      <vt:lpstr>The Verdict: Guilty</vt:lpstr>
      <vt:lpstr>Synthesis Questions</vt:lpstr>
      <vt:lpstr>Assessment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Sacco &amp;  Vanzetti Case</dc:title>
  <dc:creator>Amanda Hulme</dc:creator>
  <cp:lastModifiedBy>Molly Zeins</cp:lastModifiedBy>
  <cp:revision>5</cp:revision>
  <dcterms:created xsi:type="dcterms:W3CDTF">2012-01-05T21:46:23Z</dcterms:created>
  <dcterms:modified xsi:type="dcterms:W3CDTF">2012-01-05T22:32:23Z</dcterms:modified>
</cp:coreProperties>
</file>